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Questrial" charset="1" panose="02000000000000000000"/>
      <p:regular r:id="rId21"/>
    </p:embeddedFont>
    <p:embeddedFont>
      <p:font typeface="TT Runs" charset="1" panose="0200000000000000060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https://www.youtube.com/watch?v=6Lo6hlFSgck" TargetMode="External" Type="http://schemas.openxmlformats.org/officeDocument/2006/relationships/video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jpeg" Type="http://schemas.openxmlformats.org/officeDocument/2006/relationships/image"/><Relationship Id="rId4" Target="../media/VAGoICRaJJw.mp4" Type="http://schemas.openxmlformats.org/officeDocument/2006/relationships/video"/><Relationship Id="rId5" Target="../media/VAGoICRaJJw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jpeg" Type="http://schemas.openxmlformats.org/officeDocument/2006/relationships/image"/><Relationship Id="rId4" Target="../media/VAGoILZ5GSQ.mp4" Type="http://schemas.openxmlformats.org/officeDocument/2006/relationships/video"/><Relationship Id="rId5" Target="../media/VAGoILZ5GSQ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>
            <a:off x="1961845" y="4522242"/>
            <a:ext cx="20592" cy="1503034"/>
          </a:xfrm>
          <a:prstGeom prst="line">
            <a:avLst/>
          </a:prstGeom>
          <a:ln cap="flat" w="38100">
            <a:solidFill>
              <a:srgbClr val="6AD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961845" y="2535227"/>
            <a:ext cx="14364311" cy="2608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53"/>
              </a:lnSpc>
            </a:pPr>
            <a:r>
              <a:rPr lang="en-US" sz="113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Animaciones en ThreeJS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961845" y="6339301"/>
            <a:ext cx="11105126" cy="179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Justin Brad Rodriguez Sanchez - jusrodriguez@unal.edu.co</a:t>
            </a:r>
          </a:p>
          <a:p>
            <a:pPr algn="l">
              <a:lnSpc>
                <a:spcPts val="3631"/>
              </a:lnSpc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Cristian Javier Medina Barrios - crmedinab@unal.edu.co</a:t>
            </a:r>
          </a:p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Estephanie Perez Mira - eperezmi@unal.edu.co</a:t>
            </a:r>
          </a:p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Cristian Camilo Cubillos Reyes - ccubillos@unal.edu.co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15423" y="452789"/>
            <a:ext cx="4322693" cy="2879994"/>
          </a:xfrm>
          <a:custGeom>
            <a:avLst/>
            <a:gdLst/>
            <a:ahLst/>
            <a:cxnLst/>
            <a:rect r="r" b="b" t="t" l="l"/>
            <a:pathLst>
              <a:path h="2879994" w="4322693">
                <a:moveTo>
                  <a:pt x="0" y="0"/>
                </a:moveTo>
                <a:lnTo>
                  <a:pt x="4322692" y="0"/>
                </a:lnTo>
                <a:lnTo>
                  <a:pt x="4322692" y="2879994"/>
                </a:lnTo>
                <a:lnTo>
                  <a:pt x="0" y="2879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24717">
            <a:off x="13094687" y="6545054"/>
            <a:ext cx="4422536" cy="2487677"/>
          </a:xfrm>
          <a:custGeom>
            <a:avLst/>
            <a:gdLst/>
            <a:ahLst/>
            <a:cxnLst/>
            <a:rect r="r" b="b" t="t" l="l"/>
            <a:pathLst>
              <a:path h="2487677" w="4422536">
                <a:moveTo>
                  <a:pt x="0" y="0"/>
                </a:moveTo>
                <a:lnTo>
                  <a:pt x="4422536" y="0"/>
                </a:lnTo>
                <a:lnTo>
                  <a:pt x="4422536" y="2487676"/>
                </a:lnTo>
                <a:lnTo>
                  <a:pt x="0" y="2487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29466" y="3412649"/>
            <a:ext cx="11132356" cy="6055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38695" indent="-419348" lvl="1">
              <a:lnSpc>
                <a:spcPts val="5438"/>
              </a:lnSpc>
              <a:buFont typeface="Arial"/>
              <a:buChar char="•"/>
            </a:pPr>
            <a:r>
              <a:rPr lang="en-US" sz="388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Son modelos 3D con un </a:t>
            </a:r>
            <a:r>
              <a:rPr lang="en-US" sz="3884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esqueleto animado</a:t>
            </a:r>
          </a:p>
          <a:p>
            <a:pPr algn="l" marL="838695" indent="-419348" lvl="1">
              <a:lnSpc>
                <a:spcPts val="5438"/>
              </a:lnSpc>
              <a:spcBef>
                <a:spcPct val="0"/>
              </a:spcBef>
              <a:buFont typeface="Arial"/>
              <a:buChar char="•"/>
            </a:pPr>
            <a:r>
              <a:rPr lang="en-US" sz="388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Representación 3D de un usuario o personaje en entornos virtuales.</a:t>
            </a:r>
          </a:p>
          <a:p>
            <a:pPr algn="l" marL="838695" indent="-419348" lvl="1">
              <a:lnSpc>
                <a:spcPts val="5438"/>
              </a:lnSpc>
              <a:spcBef>
                <a:spcPct val="0"/>
              </a:spcBef>
              <a:buFont typeface="Arial"/>
              <a:buChar char="•"/>
            </a:pPr>
            <a:r>
              <a:rPr lang="en-US" sz="3884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Conceptos clave:</a:t>
            </a:r>
          </a:p>
          <a:p>
            <a:pPr algn="l" marL="1161283" indent="-387094" lvl="2">
              <a:lnSpc>
                <a:spcPts val="3765"/>
              </a:lnSpc>
              <a:spcBef>
                <a:spcPct val="0"/>
              </a:spcBef>
              <a:buFont typeface="Arial"/>
              <a:buChar char="⚬"/>
            </a:pPr>
            <a:r>
              <a:rPr lang="en-US" sz="268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Rigging:</a:t>
            </a:r>
            <a:r>
              <a:rPr lang="en-US" sz="26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creación del esqueleto (bones) para deformar la malla.</a:t>
            </a:r>
          </a:p>
          <a:p>
            <a:pPr algn="l" marL="1161283" indent="-387094" lvl="2">
              <a:lnSpc>
                <a:spcPts val="3765"/>
              </a:lnSpc>
              <a:spcBef>
                <a:spcPct val="0"/>
              </a:spcBef>
              <a:buFont typeface="Arial"/>
              <a:buChar char="⚬"/>
            </a:pPr>
            <a:r>
              <a:rPr lang="en-US" sz="268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Skinning:</a:t>
            </a:r>
            <a:r>
              <a:rPr lang="en-US" sz="26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deformación de la malla según el movimiento de los huesos.</a:t>
            </a:r>
          </a:p>
          <a:p>
            <a:pPr algn="l" marL="1161283" indent="-387094" lvl="2">
              <a:lnSpc>
                <a:spcPts val="3765"/>
              </a:lnSpc>
              <a:spcBef>
                <a:spcPct val="0"/>
              </a:spcBef>
              <a:buFont typeface="Arial"/>
              <a:buChar char="⚬"/>
            </a:pPr>
            <a:r>
              <a:rPr lang="en-US" sz="268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Animaciones:</a:t>
            </a:r>
            <a:r>
              <a:rPr lang="en-US" sz="26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movimientos definidos con keyframes para huesos o morph targets (expresiones faciales).</a:t>
            </a:r>
          </a:p>
          <a:p>
            <a:pPr algn="l" marL="1161283" indent="-387094" lvl="2">
              <a:lnSpc>
                <a:spcPts val="3765"/>
              </a:lnSpc>
              <a:spcBef>
                <a:spcPct val="0"/>
              </a:spcBef>
              <a:buFont typeface="Arial"/>
              <a:buChar char="⚬"/>
            </a:pPr>
            <a:r>
              <a:rPr lang="en-US" sz="2689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Interacción:</a:t>
            </a:r>
            <a:r>
              <a:rPr lang="en-US" sz="268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responder a entradas para cambiar postura o animación.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10409" y="1869895"/>
            <a:ext cx="14755220" cy="75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616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AVATARES 3D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15423" y="3247058"/>
            <a:ext cx="4443877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BF63"/>
                </a:solidFill>
                <a:latin typeface="Questrial"/>
                <a:ea typeface="Questrial"/>
                <a:cs typeface="Questrial"/>
                <a:sym typeface="Questrial"/>
              </a:rPr>
              <a:t>MY HONEST REACTION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910409" y="2976996"/>
            <a:ext cx="6629345" cy="6281304"/>
          </a:xfrm>
          <a:custGeom>
            <a:avLst/>
            <a:gdLst/>
            <a:ahLst/>
            <a:cxnLst/>
            <a:rect r="r" b="b" t="t" l="l"/>
            <a:pathLst>
              <a:path h="6281304" w="6629345">
                <a:moveTo>
                  <a:pt x="0" y="0"/>
                </a:moveTo>
                <a:lnTo>
                  <a:pt x="6629345" y="0"/>
                </a:lnTo>
                <a:lnTo>
                  <a:pt x="6629345" y="6281304"/>
                </a:lnTo>
                <a:lnTo>
                  <a:pt x="0" y="6281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32038" y="3152174"/>
            <a:ext cx="8495922" cy="5746332"/>
          </a:xfrm>
          <a:custGeom>
            <a:avLst/>
            <a:gdLst/>
            <a:ahLst/>
            <a:cxnLst/>
            <a:rect r="r" b="b" t="t" l="l"/>
            <a:pathLst>
              <a:path h="5746332" w="8495922">
                <a:moveTo>
                  <a:pt x="0" y="0"/>
                </a:moveTo>
                <a:lnTo>
                  <a:pt x="8495922" y="0"/>
                </a:lnTo>
                <a:lnTo>
                  <a:pt x="8495922" y="5746333"/>
                </a:lnTo>
                <a:lnTo>
                  <a:pt x="0" y="5746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10409" y="1869895"/>
            <a:ext cx="6629345" cy="75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616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RIGGING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19260" y="1869895"/>
            <a:ext cx="6629345" cy="7504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616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SKINNING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186486"/>
            <a:ext cx="5304551" cy="2705321"/>
          </a:xfrm>
          <a:custGeom>
            <a:avLst/>
            <a:gdLst/>
            <a:ahLst/>
            <a:cxnLst/>
            <a:rect r="r" b="b" t="t" l="l"/>
            <a:pathLst>
              <a:path h="2705321" w="5304551">
                <a:moveTo>
                  <a:pt x="0" y="0"/>
                </a:moveTo>
                <a:lnTo>
                  <a:pt x="5304551" y="0"/>
                </a:lnTo>
                <a:lnTo>
                  <a:pt x="5304551" y="2705321"/>
                </a:lnTo>
                <a:lnTo>
                  <a:pt x="0" y="2705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24558" y="4165430"/>
            <a:ext cx="8934742" cy="2747433"/>
          </a:xfrm>
          <a:custGeom>
            <a:avLst/>
            <a:gdLst/>
            <a:ahLst/>
            <a:cxnLst/>
            <a:rect r="r" b="b" t="t" l="l"/>
            <a:pathLst>
              <a:path h="2747433" w="8934742">
                <a:moveTo>
                  <a:pt x="0" y="0"/>
                </a:moveTo>
                <a:lnTo>
                  <a:pt x="8934742" y="0"/>
                </a:lnTo>
                <a:lnTo>
                  <a:pt x="8934742" y="2747433"/>
                </a:lnTo>
                <a:lnTo>
                  <a:pt x="0" y="2747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471276" y="5143500"/>
            <a:ext cx="1715257" cy="857629"/>
            <a:chOff x="0" y="0"/>
            <a:chExt cx="812800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0" y="0"/>
                  </a:moveTo>
                  <a:lnTo>
                    <a:pt x="609600" y="0"/>
                  </a:lnTo>
                  <a:lnTo>
                    <a:pt x="812800" y="203200"/>
                  </a:lnTo>
                  <a:lnTo>
                    <a:pt x="609600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558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62644" y="2167863"/>
            <a:ext cx="16396656" cy="1371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0625" indent="-425312" lvl="1">
              <a:lnSpc>
                <a:spcPts val="5515"/>
              </a:lnSpc>
              <a:spcBef>
                <a:spcPct val="0"/>
              </a:spcBef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Blending: Permite transiciones suaves entre animaciones, evitando cambios bruscos.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61845" y="121920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Consideraciones adicionales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160513"/>
            <a:ext cx="16396656" cy="52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5"/>
              </a:lnSpc>
              <a:spcBef>
                <a:spcPct val="0"/>
              </a:spcBef>
            </a:pPr>
            <a:r>
              <a:rPr lang="en-US" sz="30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Obtenido de: Animation Blending [Animation] - Masahiro Sakurai on Creating Games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2644" y="2167863"/>
            <a:ext cx="16396656" cy="760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50625" indent="-425312" lvl="1">
              <a:lnSpc>
                <a:spcPts val="5515"/>
              </a:lnSpc>
              <a:spcBef>
                <a:spcPct val="0"/>
              </a:spcBef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Loop</a:t>
            </a:r>
            <a:r>
              <a:rPr lang="en-US" sz="39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ing: Controla si una animación se repite y cuántas veces.</a:t>
            </a:r>
          </a:p>
          <a:p>
            <a:pPr algn="l" marL="850625" indent="-425312" lvl="1">
              <a:lnSpc>
                <a:spcPts val="5515"/>
              </a:lnSpc>
              <a:spcBef>
                <a:spcPct val="0"/>
              </a:spcBef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Weight: se refiere a la sensación de masa, gravedad y fuerza que un personaje o objeto transmite.</a:t>
            </a:r>
          </a:p>
          <a:p>
            <a:pPr algn="l">
              <a:lnSpc>
                <a:spcPts val="5515"/>
              </a:lnSpc>
              <a:spcBef>
                <a:spcPct val="0"/>
              </a:spcBef>
            </a:pPr>
          </a:p>
          <a:p>
            <a:pPr algn="l">
              <a:lnSpc>
                <a:spcPts val="5515"/>
              </a:lnSpc>
              <a:spcBef>
                <a:spcPct val="0"/>
              </a:spcBef>
            </a:pPr>
          </a:p>
          <a:p>
            <a:pPr algn="l">
              <a:lnSpc>
                <a:spcPts val="5515"/>
              </a:lnSpc>
              <a:spcBef>
                <a:spcPct val="0"/>
              </a:spcBef>
            </a:pPr>
          </a:p>
          <a:p>
            <a:pPr algn="l">
              <a:lnSpc>
                <a:spcPts val="5515"/>
              </a:lnSpc>
              <a:spcBef>
                <a:spcPct val="0"/>
              </a:spcBef>
            </a:pPr>
          </a:p>
          <a:p>
            <a:pPr algn="l" marL="850625" indent="-425312" lvl="1">
              <a:lnSpc>
                <a:spcPts val="5515"/>
              </a:lnSpc>
              <a:spcBef>
                <a:spcPct val="0"/>
              </a:spcBef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TimeScale: Modifica la velocidad de reproducción de una animación.</a:t>
            </a:r>
          </a:p>
          <a:p>
            <a:pPr algn="l" marL="850625" indent="-425312" lvl="1">
              <a:lnSpc>
                <a:spcPts val="5515"/>
              </a:lnSpc>
              <a:spcBef>
                <a:spcPct val="0"/>
              </a:spcBef>
              <a:buFont typeface="Arial"/>
              <a:buChar char="•"/>
            </a:pPr>
            <a:r>
              <a:rPr lang="en-US" sz="393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Eventos: Se pueden escuchar eventos como el final de una animación para desencadenar acciones adicionales:</a:t>
            </a:r>
          </a:p>
          <a:p>
            <a:pPr algn="l">
              <a:lnSpc>
                <a:spcPts val="5515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961845" y="121920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Consideraciones adicionales</a:t>
            </a:r>
          </a:p>
        </p:txBody>
      </p:sp>
      <p:pic>
        <p:nvPicPr>
          <p:cNvPr name="Picture 4" id="4"/>
          <p:cNvPicPr>
            <a:picLocks noChangeAspect="true"/>
          </p:cNvPicPr>
          <p:nvPr>
            <a:videoFile r:link="rId3"/>
          </p:nvPr>
        </p:nvPicPr>
        <p:blipFill>
          <a:blip r:embed="rId2"/>
          <a:stretch>
            <a:fillRect/>
          </a:stretch>
        </p:blipFill>
        <p:spPr>
          <a:xfrm rot="0">
            <a:off x="8498752" y="3668135"/>
            <a:ext cx="6122117" cy="344100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584" t="0" r="584" b="0"/>
          <a:stretch>
            <a:fillRect/>
          </a:stretch>
        </p:blipFill>
        <p:spPr>
          <a:xfrm flipH="false" flipV="false" rot="0">
            <a:off x="6573129" y="2733073"/>
            <a:ext cx="10686171" cy="60911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961845" y="121920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Recursos adicionales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98090"/>
            <a:ext cx="9715500" cy="372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Documentación oficial de Three.js: https://threejs.org/docs/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Tutoriales sobre animaciones en Three.js: Three.js University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Control de animaciones Discover Three.js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Sistema de animación Foros y comunidades: Three.js Forum o Stack Overflow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7349020" y="4685729"/>
            <a:ext cx="3589960" cy="94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63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18630" y="0"/>
            <a:ext cx="7569370" cy="10649222"/>
            <a:chOff x="0" y="0"/>
            <a:chExt cx="1291123" cy="18164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1123" cy="1816459"/>
            </a:xfrm>
            <a:custGeom>
              <a:avLst/>
              <a:gdLst/>
              <a:ahLst/>
              <a:cxnLst/>
              <a:rect r="r" b="b" t="t" l="l"/>
              <a:pathLst>
                <a:path h="1816459" w="1291123">
                  <a:moveTo>
                    <a:pt x="0" y="0"/>
                  </a:moveTo>
                  <a:lnTo>
                    <a:pt x="1291123" y="0"/>
                  </a:lnTo>
                  <a:lnTo>
                    <a:pt x="1291123" y="1816459"/>
                  </a:lnTo>
                  <a:lnTo>
                    <a:pt x="0" y="1816459"/>
                  </a:lnTo>
                  <a:close/>
                </a:path>
              </a:pathLst>
            </a:custGeom>
            <a:blipFill>
              <a:blip r:embed="rId3"/>
              <a:stretch>
                <a:fillRect l="-166733" t="-1360" r="-162534" b="-1611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11662" y="3305197"/>
            <a:ext cx="7428730" cy="6392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Biblioteca JavaScript para crear gráficos 3D en el navegador.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Soporta animaciones complejas, como movimientos de personajes, usando datos exportados de Blender o Mixamo.</a:t>
            </a: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Permite animar propiedades como posición, rotación, escala, color, opacidad y huesos de esqueletos (skeletal animation).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787219" y="1572662"/>
            <a:ext cx="6797476" cy="1278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Three.js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10296" y="1757570"/>
            <a:ext cx="10385330" cy="1867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63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Componentes clave del sistema de animación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10296" y="3911881"/>
            <a:ext cx="2742090" cy="167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903"/>
              </a:lnSpc>
            </a:pPr>
            <a:r>
              <a:rPr lang="en-US" sz="8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0296" y="5468413"/>
            <a:ext cx="3494193" cy="58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97"/>
              </a:lnSpc>
            </a:pPr>
            <a:r>
              <a:rPr lang="en-US" sz="30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Keyframes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10296" y="6295818"/>
            <a:ext cx="3494193" cy="197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Definen valores específicos de una propiedad en momentos determinados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1768" y="3903704"/>
            <a:ext cx="2742090" cy="167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903"/>
              </a:lnSpc>
            </a:pPr>
            <a:r>
              <a:rPr lang="en-US" sz="8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51768" y="5460235"/>
            <a:ext cx="3494193" cy="58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97"/>
              </a:lnSpc>
            </a:pPr>
            <a:r>
              <a:rPr lang="en-US" sz="30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KeyframeTracks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51768" y="6287640"/>
            <a:ext cx="3494193" cy="1179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Agrupan keyframes de una propiedad específica.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45960" y="3903704"/>
            <a:ext cx="2742090" cy="167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903"/>
              </a:lnSpc>
            </a:pPr>
            <a:r>
              <a:rPr lang="en-US" sz="8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45960" y="5460235"/>
            <a:ext cx="3494193" cy="58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97"/>
              </a:lnSpc>
            </a:pPr>
            <a:r>
              <a:rPr lang="en-US" sz="30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AnimationClips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45960" y="6287640"/>
            <a:ext cx="3494193" cy="157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Conjuntos de KeyframeTracks que representan una animación completa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40153" y="3911881"/>
            <a:ext cx="2742090" cy="167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903"/>
              </a:lnSpc>
            </a:pPr>
            <a:r>
              <a:rPr lang="en-US" sz="8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40153" y="5468413"/>
            <a:ext cx="3494193" cy="58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97"/>
              </a:lnSpc>
            </a:pPr>
            <a:r>
              <a:rPr lang="en-US" sz="30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AnimationMixer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40153" y="6295818"/>
            <a:ext cx="3494193" cy="1579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Controlador que gestiona y reproduce AnimationClips en un objeto 3D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983511" y="3911881"/>
            <a:ext cx="2742090" cy="1670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3903"/>
              </a:lnSpc>
            </a:pPr>
            <a:r>
              <a:rPr lang="en-US" sz="87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983511" y="5468413"/>
            <a:ext cx="3494193" cy="583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4897"/>
              </a:lnSpc>
            </a:pPr>
            <a:r>
              <a:rPr lang="en-US" sz="30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AnimationAction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983511" y="6295818"/>
            <a:ext cx="3494193" cy="317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160"/>
              </a:lnSpc>
            </a:pPr>
            <a:r>
              <a:rPr lang="en-US" sz="2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Representa una instancia de reproducción de un AnimationClip, permitiendo controlar su estado (play, pause, stop), velocidad, bucle, etc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028700" y="2902389"/>
            <a:ext cx="7754091" cy="6179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AnimationMixer</a:t>
            </a: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es el componente central para reproducir animaciones en Three.js. </a:t>
            </a:r>
          </a:p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Se asocia a un objeto 3D (por ejemplo, un modelo importado) y gestiona la reproducción de sus animaciones.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Permite reproducir múltiples animaciones simultáneamente y mezclarlas (</a:t>
            </a:r>
            <a:r>
              <a:rPr lang="en-US" sz="27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blending</a:t>
            </a: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) para transiciones suaves entre estados.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718630" y="0"/>
            <a:ext cx="7569370" cy="10649222"/>
            <a:chOff x="0" y="0"/>
            <a:chExt cx="1291123" cy="18164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91123" cy="1816459"/>
            </a:xfrm>
            <a:custGeom>
              <a:avLst/>
              <a:gdLst/>
              <a:ahLst/>
              <a:cxnLst/>
              <a:rect r="r" b="b" t="t" l="l"/>
              <a:pathLst>
                <a:path h="1816459" w="1291123">
                  <a:moveTo>
                    <a:pt x="0" y="0"/>
                  </a:moveTo>
                  <a:lnTo>
                    <a:pt x="1291123" y="0"/>
                  </a:lnTo>
                  <a:lnTo>
                    <a:pt x="1291123" y="1816459"/>
                  </a:lnTo>
                  <a:lnTo>
                    <a:pt x="0" y="1816459"/>
                  </a:lnTo>
                  <a:close/>
                </a:path>
              </a:pathLst>
            </a:custGeom>
            <a:blipFill>
              <a:blip r:embed="rId3"/>
              <a:stretch>
                <a:fillRect l="-27207" t="0" r="-2720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70389" y="5645093"/>
            <a:ext cx="6270712" cy="1545686"/>
          </a:xfrm>
          <a:custGeom>
            <a:avLst/>
            <a:gdLst/>
            <a:ahLst/>
            <a:cxnLst/>
            <a:rect r="r" b="b" t="t" l="l"/>
            <a:pathLst>
              <a:path h="1545686" w="6270712">
                <a:moveTo>
                  <a:pt x="0" y="0"/>
                </a:moveTo>
                <a:lnTo>
                  <a:pt x="6270712" y="0"/>
                </a:lnTo>
                <a:lnTo>
                  <a:pt x="6270712" y="1545686"/>
                </a:lnTo>
                <a:lnTo>
                  <a:pt x="0" y="15456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46132"/>
            <a:ext cx="8351818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5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Entendiendo AnimationMixer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0" y="-362222"/>
            <a:ext cx="7569370" cy="10649222"/>
            <a:chOff x="0" y="0"/>
            <a:chExt cx="1291123" cy="18164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1123" cy="1816459"/>
            </a:xfrm>
            <a:custGeom>
              <a:avLst/>
              <a:gdLst/>
              <a:ahLst/>
              <a:cxnLst/>
              <a:rect r="r" b="b" t="t" l="l"/>
              <a:pathLst>
                <a:path h="1816459" w="1291123">
                  <a:moveTo>
                    <a:pt x="0" y="0"/>
                  </a:moveTo>
                  <a:lnTo>
                    <a:pt x="1291123" y="0"/>
                  </a:lnTo>
                  <a:lnTo>
                    <a:pt x="1291123" y="1816459"/>
                  </a:lnTo>
                  <a:lnTo>
                    <a:pt x="0" y="1816459"/>
                  </a:lnTo>
                  <a:close/>
                </a:path>
              </a:pathLst>
            </a:custGeom>
            <a:blipFill>
              <a:blip r:embed="rId3"/>
              <a:stretch>
                <a:fillRect l="-28843" t="0" r="-1146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574261" y="1812589"/>
            <a:ext cx="8818803" cy="7608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clipAction</a:t>
            </a: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es un método de </a:t>
            </a:r>
            <a:r>
              <a:rPr lang="en-US" sz="27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AnimationMixe</a:t>
            </a: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 que crea un </a:t>
            </a:r>
            <a:r>
              <a:rPr lang="en-US" sz="27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AnimationAction</a:t>
            </a: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 partir de un </a:t>
            </a:r>
            <a:r>
              <a:rPr lang="en-US" sz="27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AnimationClip</a:t>
            </a: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Permite controlar la reproducción de la animación: iniciar, pausar, detener, ajustar la velocidad, establecer bucles, etc. 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 esencial para coordinar múltiples animaciones en un mismo modelo, como transiciones entre caminar, correr y saltar.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228343" y="3103014"/>
            <a:ext cx="5510639" cy="1358334"/>
          </a:xfrm>
          <a:custGeom>
            <a:avLst/>
            <a:gdLst/>
            <a:ahLst/>
            <a:cxnLst/>
            <a:rect r="r" b="b" t="t" l="l"/>
            <a:pathLst>
              <a:path h="1358334" w="5510639">
                <a:moveTo>
                  <a:pt x="0" y="0"/>
                </a:moveTo>
                <a:lnTo>
                  <a:pt x="5510639" y="0"/>
                </a:lnTo>
                <a:lnTo>
                  <a:pt x="5510639" y="1358334"/>
                </a:lnTo>
                <a:lnTo>
                  <a:pt x="0" y="1358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73321" y="6319465"/>
            <a:ext cx="4220682" cy="1498342"/>
          </a:xfrm>
          <a:custGeom>
            <a:avLst/>
            <a:gdLst/>
            <a:ahLst/>
            <a:cxnLst/>
            <a:rect r="r" b="b" t="t" l="l"/>
            <a:pathLst>
              <a:path h="1498342" w="4220682">
                <a:moveTo>
                  <a:pt x="0" y="0"/>
                </a:moveTo>
                <a:lnTo>
                  <a:pt x="4220683" y="0"/>
                </a:lnTo>
                <a:lnTo>
                  <a:pt x="4220683" y="1498342"/>
                </a:lnTo>
                <a:lnTo>
                  <a:pt x="0" y="14983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67452" y="792162"/>
            <a:ext cx="5032420" cy="61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0"/>
              </a:lnSpc>
            </a:pPr>
            <a:r>
              <a:rPr lang="en-US" sz="5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Uso de clipAction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193665" y="1028700"/>
            <a:ext cx="11900669" cy="78708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251297" y="9201150"/>
            <a:ext cx="778540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80"/>
              </a:lnSpc>
              <a:spcBef>
                <a:spcPct val="0"/>
              </a:spcBef>
            </a:pPr>
            <a:r>
              <a:rPr lang="en-US" sz="2700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https://www.youtube.com/watch?v=MQYHUdnlLLs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6964" y="1698356"/>
            <a:ext cx="14364311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Importación de modelos con animaciones (GLTF/FBX)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86964" y="3669049"/>
            <a:ext cx="12983707" cy="341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Al cargar un modelo en Three.js, se obtienen: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gltf.scene</a:t>
            </a: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o </a:t>
            </a:r>
            <a:r>
              <a:rPr lang="en-US" sz="39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fbxModel</a:t>
            </a: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: el objeto 3D principal.</a:t>
            </a:r>
          </a:p>
          <a:p>
            <a:pPr algn="l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gltf.animations</a:t>
            </a: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o </a:t>
            </a:r>
            <a:r>
              <a:rPr lang="en-US" sz="39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fbxModel.animations</a:t>
            </a: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: un array de AnimationClips disponibles.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86964" y="3669049"/>
            <a:ext cx="12983707" cy="3415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Para poder gestioanr multiples animaciones:</a:t>
            </a:r>
          </a:p>
          <a:p>
            <a:pPr algn="l">
              <a:lnSpc>
                <a:spcPts val="5459"/>
              </a:lnSpc>
              <a:spcBef>
                <a:spcPct val="0"/>
              </a:spcBef>
            </a:pPr>
          </a:p>
          <a:p>
            <a:pPr algn="l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Crear un </a:t>
            </a:r>
            <a:r>
              <a:rPr lang="en-US" sz="39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AnimationMixer</a:t>
            </a: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asociado al modelo.</a:t>
            </a:r>
          </a:p>
          <a:p>
            <a:pPr algn="l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Obtener los </a:t>
            </a:r>
            <a:r>
              <a:rPr lang="en-US" sz="39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AnimationClips</a:t>
            </a: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disponibles.</a:t>
            </a:r>
          </a:p>
          <a:p>
            <a:pPr algn="l" marL="842010" indent="-421005" lvl="1">
              <a:lnSpc>
                <a:spcPts val="5459"/>
              </a:lnSpc>
              <a:spcBef>
                <a:spcPct val="0"/>
              </a:spcBef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Crear </a:t>
            </a:r>
            <a:r>
              <a:rPr lang="en-US" sz="39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AnimationActions</a:t>
            </a: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mediante </a:t>
            </a:r>
            <a:r>
              <a:rPr lang="en-US" sz="39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clipAction</a:t>
            </a:r>
            <a:r>
              <a:rPr lang="en-US" sz="39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1797" y="1698356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Coordinación de múltiples animaciones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5746" y="1433511"/>
            <a:ext cx="15616399" cy="7242105"/>
          </a:xfrm>
          <a:custGeom>
            <a:avLst/>
            <a:gdLst/>
            <a:ahLst/>
            <a:cxnLst/>
            <a:rect r="r" b="b" t="t" l="l"/>
            <a:pathLst>
              <a:path h="7242105" w="15616399">
                <a:moveTo>
                  <a:pt x="0" y="0"/>
                </a:moveTo>
                <a:lnTo>
                  <a:pt x="15616399" y="0"/>
                </a:lnTo>
                <a:lnTo>
                  <a:pt x="15616399" y="7242105"/>
                </a:lnTo>
                <a:lnTo>
                  <a:pt x="0" y="72421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DAGoH0VhK6k</dc:identifier>
  <dcterms:modified xsi:type="dcterms:W3CDTF">2011-08-01T06:04:30Z</dcterms:modified>
  <cp:revision>1</cp:revision>
  <dc:title>Presentación ThreeJS</dc:title>
</cp:coreProperties>
</file>